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T Sans"/>
      <p:regular r:id="rId31"/>
      <p:bold r:id="rId32"/>
      <p:italic r:id="rId33"/>
      <p:boldItalic r:id="rId34"/>
    </p:embeddedFont>
    <p:embeddedFont>
      <p:font typeface="Advent Pro"/>
      <p:regular r:id="rId35"/>
      <p:bold r:id="rId36"/>
      <p:italic r:id="rId37"/>
      <p:boldItalic r:id="rId38"/>
    </p:embeddedFont>
    <p:embeddedFont>
      <p:font typeface="Space Grotesk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TSans-italic.fntdata"/><Relationship Id="rId10" Type="http://schemas.openxmlformats.org/officeDocument/2006/relationships/slide" Target="slides/slide6.xml"/><Relationship Id="rId32" Type="http://schemas.openxmlformats.org/officeDocument/2006/relationships/font" Target="fonts/PTSans-bold.fntdata"/><Relationship Id="rId13" Type="http://schemas.openxmlformats.org/officeDocument/2006/relationships/slide" Target="slides/slide9.xml"/><Relationship Id="rId35" Type="http://schemas.openxmlformats.org/officeDocument/2006/relationships/font" Target="fonts/AdventPro-regular.fntdata"/><Relationship Id="rId12" Type="http://schemas.openxmlformats.org/officeDocument/2006/relationships/slide" Target="slides/slide8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AdventPro-italic.fntdata"/><Relationship Id="rId14" Type="http://schemas.openxmlformats.org/officeDocument/2006/relationships/slide" Target="slides/slide10.xml"/><Relationship Id="rId36" Type="http://schemas.openxmlformats.org/officeDocument/2006/relationships/font" Target="fonts/AdventPro-bold.fntdata"/><Relationship Id="rId17" Type="http://schemas.openxmlformats.org/officeDocument/2006/relationships/slide" Target="slides/slide13.xml"/><Relationship Id="rId39" Type="http://schemas.openxmlformats.org/officeDocument/2006/relationships/font" Target="fonts/SpaceGrotesk-regular.fntdata"/><Relationship Id="rId16" Type="http://schemas.openxmlformats.org/officeDocument/2006/relationships/slide" Target="slides/slide12.xml"/><Relationship Id="rId38" Type="http://schemas.openxmlformats.org/officeDocument/2006/relationships/font" Target="fonts/AdventPr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9c9b7118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9c9b7118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63bde0ee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63bde0ee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55a3992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55a3992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63bde0ee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63bde0ee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9c9b7118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9c9b7118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55a3992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d55a3992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55a3992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d55a3992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d55a39924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d55a39924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55a3992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d55a3992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9c9b7118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9c9b7118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d63bde0ee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d63bde0ee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55a39924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55a3992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63bde0ee0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63bde0ee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d63bde0ee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d63bde0ee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33585ec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33585ec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63bde0e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63bde0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405c2b14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405c2b14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62245ff1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d62245ff1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9c9b7118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9c9b7118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05c2b14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05c2b14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d62245ff1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d62245ff1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62245ff1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62245ff1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05c2b146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405c2b146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63bde0ee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d63bde0ee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2.png"/><Relationship Id="rId6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508275"/>
            <a:ext cx="3858900" cy="32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700"/>
              <a:buNone/>
              <a:defRPr b="0"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4128300"/>
            <a:ext cx="38589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2630" l="29562" r="0" t="12515"/>
          <a:stretch/>
        </p:blipFill>
        <p:spPr>
          <a:xfrm>
            <a:off x="0" y="0"/>
            <a:ext cx="4374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1284000" y="1453225"/>
            <a:ext cx="6576000" cy="17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1284000" y="3193175"/>
            <a:ext cx="65760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580841">
            <a:off x="4920706" y="-1533967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 rotWithShape="1">
          <a:blip r:embed="rId4">
            <a:alphaModFix/>
          </a:blip>
          <a:srcRect b="24976" l="0" r="0" t="32974"/>
          <a:stretch/>
        </p:blipFill>
        <p:spPr>
          <a:xfrm flipH="1" rot="-5400000">
            <a:off x="-1029387" y="3381620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51233">
            <a:off x="370906" y="471050"/>
            <a:ext cx="1241936" cy="177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199299">
            <a:off x="6650433" y="3714628"/>
            <a:ext cx="1459436" cy="13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4194377" y="324699"/>
            <a:ext cx="470800" cy="42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flipH="1" rot="-9481401">
            <a:off x="5632409" y="4233792"/>
            <a:ext cx="362707" cy="57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 rotWithShape="1">
          <a:blip r:embed="rId9">
            <a:alphaModFix/>
          </a:blip>
          <a:srcRect b="18634" l="0" r="86514" t="69977"/>
          <a:stretch/>
        </p:blipFill>
        <p:spPr>
          <a:xfrm rot="8446735">
            <a:off x="2284202" y="34084"/>
            <a:ext cx="837621" cy="69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10">
            <a:alphaModFix/>
          </a:blip>
          <a:srcRect b="43724" l="91904" r="-2675" t="34714"/>
          <a:stretch/>
        </p:blipFill>
        <p:spPr>
          <a:xfrm rot="-623591">
            <a:off x="2802292" y="4295230"/>
            <a:ext cx="690443" cy="617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24977" l="0" r="0" t="24977"/>
          <a:stretch/>
        </p:blipFill>
        <p:spPr>
          <a:xfrm rot="-5400000">
            <a:off x="-859963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246310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30004">
            <a:off x="100367" y="253652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41545">
            <a:off x="7959765" y="3674449"/>
            <a:ext cx="1304573" cy="18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0844" y="31520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279073" y="1931631"/>
            <a:ext cx="227587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3211600" y="1257050"/>
            <a:ext cx="43635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2" type="title"/>
          </p:nvPr>
        </p:nvSpPr>
        <p:spPr>
          <a:xfrm>
            <a:off x="2171600" y="1257050"/>
            <a:ext cx="8940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3211600" y="1668950"/>
            <a:ext cx="4393800" cy="3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3"/>
          <p:cNvSpPr txBox="1"/>
          <p:nvPr>
            <p:ph idx="3" type="title"/>
          </p:nvPr>
        </p:nvSpPr>
        <p:spPr>
          <a:xfrm>
            <a:off x="3211600" y="2135013"/>
            <a:ext cx="43635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4" type="title"/>
          </p:nvPr>
        </p:nvSpPr>
        <p:spPr>
          <a:xfrm>
            <a:off x="2171600" y="2135025"/>
            <a:ext cx="8940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idx="5" type="subTitle"/>
          </p:nvPr>
        </p:nvSpPr>
        <p:spPr>
          <a:xfrm>
            <a:off x="3211600" y="2546913"/>
            <a:ext cx="4393800" cy="3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3"/>
          <p:cNvSpPr txBox="1"/>
          <p:nvPr>
            <p:ph idx="6" type="title"/>
          </p:nvPr>
        </p:nvSpPr>
        <p:spPr>
          <a:xfrm>
            <a:off x="3211600" y="3012988"/>
            <a:ext cx="43635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7" type="title"/>
          </p:nvPr>
        </p:nvSpPr>
        <p:spPr>
          <a:xfrm>
            <a:off x="2171600" y="3013000"/>
            <a:ext cx="8940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8" type="subTitle"/>
          </p:nvPr>
        </p:nvSpPr>
        <p:spPr>
          <a:xfrm>
            <a:off x="3211600" y="3424913"/>
            <a:ext cx="4393800" cy="3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13"/>
          <p:cNvSpPr txBox="1"/>
          <p:nvPr>
            <p:ph idx="9" type="title"/>
          </p:nvPr>
        </p:nvSpPr>
        <p:spPr>
          <a:xfrm>
            <a:off x="3211600" y="3890975"/>
            <a:ext cx="43635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13" type="title"/>
          </p:nvPr>
        </p:nvSpPr>
        <p:spPr>
          <a:xfrm>
            <a:off x="2171600" y="3890975"/>
            <a:ext cx="8940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4" type="subTitle"/>
          </p:nvPr>
        </p:nvSpPr>
        <p:spPr>
          <a:xfrm>
            <a:off x="3211600" y="4302900"/>
            <a:ext cx="4393800" cy="3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type="title"/>
          </p:nvPr>
        </p:nvSpPr>
        <p:spPr>
          <a:xfrm>
            <a:off x="4489575" y="1513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4489575" y="2355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 rot="4329197">
            <a:off x="-1439741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4">
            <a:alphaModFix/>
          </a:blip>
          <a:srcRect b="43724" l="91904" r="-2675" t="34714"/>
          <a:stretch/>
        </p:blipFill>
        <p:spPr>
          <a:xfrm rot="-1831681">
            <a:off x="8051042" y="377468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 rotWithShape="1">
          <a:blip r:embed="rId5">
            <a:alphaModFix/>
          </a:blip>
          <a:srcRect b="6890" l="0" r="86514" t="69978"/>
          <a:stretch/>
        </p:blipFill>
        <p:spPr>
          <a:xfrm rot="4625104">
            <a:off x="7654751" y="377315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>
            <p:ph type="title"/>
          </p:nvPr>
        </p:nvSpPr>
        <p:spPr>
          <a:xfrm>
            <a:off x="2641250" y="2902551"/>
            <a:ext cx="52764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2641250" y="1598375"/>
            <a:ext cx="52764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 rot="4329197">
            <a:off x="-1439741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b="5649" l="55962" r="-5073" t="-5650"/>
          <a:stretch/>
        </p:blipFill>
        <p:spPr>
          <a:xfrm rot="1868898">
            <a:off x="6856952" y="-1315208"/>
            <a:ext cx="3147901" cy="286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272" y="313137"/>
            <a:ext cx="496174" cy="4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02">
            <a:off x="3786387" y="4321241"/>
            <a:ext cx="357494" cy="56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4">
            <a:alphaModFix/>
          </a:blip>
          <a:srcRect b="43724" l="91904" r="-2675" t="34714"/>
          <a:stretch/>
        </p:blipFill>
        <p:spPr>
          <a:xfrm rot="-1831681">
            <a:off x="4934230" y="230530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7">
            <a:alphaModFix/>
          </a:blip>
          <a:srcRect b="6890" l="0" r="86514" t="69978"/>
          <a:stretch/>
        </p:blipFill>
        <p:spPr>
          <a:xfrm rot="4625104">
            <a:off x="7654751" y="3773150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 txBox="1"/>
          <p:nvPr>
            <p:ph type="title"/>
          </p:nvPr>
        </p:nvSpPr>
        <p:spPr>
          <a:xfrm>
            <a:off x="5546938" y="1461263"/>
            <a:ext cx="27468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5546938" y="2677538"/>
            <a:ext cx="2746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5649" l="55962" r="-5073" t="-5650"/>
          <a:stretch/>
        </p:blipFill>
        <p:spPr>
          <a:xfrm flipH="1">
            <a:off x="7187971" y="3016750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19" l="0" r="0" t="29"/>
          <a:stretch/>
        </p:blipFill>
        <p:spPr>
          <a:xfrm flipH="1">
            <a:off x="-1568974" y="-1264850"/>
            <a:ext cx="4747685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410600">
            <a:off x="8057324" y="-275819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709320">
            <a:off x="-391723" y="4171280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530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2436022" y="4360369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43724" l="91904" r="-2675" t="34714"/>
          <a:stretch/>
        </p:blipFill>
        <p:spPr>
          <a:xfrm rot="-664615">
            <a:off x="5463342" y="4231581"/>
            <a:ext cx="690443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9">
            <a:alphaModFix/>
          </a:blip>
          <a:srcRect b="6890" l="0" r="86514" t="69978"/>
          <a:stretch/>
        </p:blipFill>
        <p:spPr>
          <a:xfrm rot="4625104">
            <a:off x="6196151" y="-283925"/>
            <a:ext cx="837624" cy="14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28774" t="48950"/>
          <a:stretch/>
        </p:blipFill>
        <p:spPr>
          <a:xfrm flipH="1" rot="10800000">
            <a:off x="4720150" y="2128775"/>
            <a:ext cx="4423850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b="18523" l="0" r="78054" t="47331"/>
          <a:stretch/>
        </p:blipFill>
        <p:spPr>
          <a:xfrm rot="-8451908">
            <a:off x="-116747" y="-143700"/>
            <a:ext cx="1041919" cy="99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10" y="4246225"/>
            <a:ext cx="496174" cy="4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1" type="subTitle"/>
          </p:nvPr>
        </p:nvSpPr>
        <p:spPr>
          <a:xfrm>
            <a:off x="713100" y="2355300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 flipH="1" rot="-4329197">
            <a:off x="6170359" y="1793650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5">
            <a:off x="-424324" y="-7924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49394">
            <a:off x="-429208" y="2796581"/>
            <a:ext cx="1403441" cy="200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15511">
            <a:off x="7929138" y="-33465"/>
            <a:ext cx="1436548" cy="131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8902" y="3205365"/>
            <a:ext cx="441499" cy="4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-1318548">
            <a:off x="500946" y="1096266"/>
            <a:ext cx="290560" cy="459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" type="title"/>
          </p:nvPr>
        </p:nvSpPr>
        <p:spPr>
          <a:xfrm>
            <a:off x="1761888" y="2800450"/>
            <a:ext cx="2381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8"/>
          <p:cNvSpPr txBox="1"/>
          <p:nvPr>
            <p:ph idx="1" type="subTitle"/>
          </p:nvPr>
        </p:nvSpPr>
        <p:spPr>
          <a:xfrm>
            <a:off x="1761888" y="3212350"/>
            <a:ext cx="23817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3" type="title"/>
          </p:nvPr>
        </p:nvSpPr>
        <p:spPr>
          <a:xfrm>
            <a:off x="5000402" y="2800450"/>
            <a:ext cx="2381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8"/>
          <p:cNvSpPr txBox="1"/>
          <p:nvPr>
            <p:ph idx="4" type="subTitle"/>
          </p:nvPr>
        </p:nvSpPr>
        <p:spPr>
          <a:xfrm>
            <a:off x="5000408" y="3212350"/>
            <a:ext cx="23817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713100" y="2065075"/>
            <a:ext cx="4073400" cy="19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2" type="body"/>
          </p:nvPr>
        </p:nvSpPr>
        <p:spPr>
          <a:xfrm>
            <a:off x="4752525" y="2498450"/>
            <a:ext cx="3678300" cy="21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pace Grotesk"/>
              <a:buChar char="●"/>
              <a:defRPr sz="24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 flipH="1" rot="-4329197">
            <a:off x="6348834" y="2271975"/>
            <a:ext cx="4747684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5">
            <a:off x="-602774" y="-19879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00366">
            <a:off x="-362284" y="4033057"/>
            <a:ext cx="1403440" cy="200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915511">
            <a:off x="8069363" y="-74340"/>
            <a:ext cx="1436548" cy="131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902" y="3205365"/>
            <a:ext cx="441499" cy="40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-1318548">
            <a:off x="353971" y="1055391"/>
            <a:ext cx="290560" cy="45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 b="61357" l="52653" r="0" t="0"/>
          <a:stretch/>
        </p:blipFill>
        <p:spPr>
          <a:xfrm rot="5400000">
            <a:off x="-342988" y="151787"/>
            <a:ext cx="2495100" cy="19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4">
            <a:alphaModFix/>
          </a:blip>
          <a:srcRect b="18" l="0" r="56644" t="52768"/>
          <a:stretch/>
        </p:blipFill>
        <p:spPr>
          <a:xfrm rot="1165290">
            <a:off x="7498421" y="-224843"/>
            <a:ext cx="2058357" cy="13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81892">
            <a:off x="366404" y="4234324"/>
            <a:ext cx="531235" cy="48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49">
            <a:off x="8615771" y="1248317"/>
            <a:ext cx="320262" cy="5068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720000" y="3220941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720000" y="3646975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3" type="title"/>
          </p:nvPr>
        </p:nvSpPr>
        <p:spPr>
          <a:xfrm>
            <a:off x="3528600" y="3220875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0"/>
          <p:cNvSpPr txBox="1"/>
          <p:nvPr>
            <p:ph idx="4" type="subTitle"/>
          </p:nvPr>
        </p:nvSpPr>
        <p:spPr>
          <a:xfrm>
            <a:off x="3528596" y="3646975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5" type="title"/>
          </p:nvPr>
        </p:nvSpPr>
        <p:spPr>
          <a:xfrm>
            <a:off x="6337200" y="3220875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0"/>
          <p:cNvSpPr txBox="1"/>
          <p:nvPr>
            <p:ph idx="6" type="subTitle"/>
          </p:nvPr>
        </p:nvSpPr>
        <p:spPr>
          <a:xfrm>
            <a:off x="6337199" y="3646975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0" l="0" r="28774" t="48950"/>
          <a:stretch/>
        </p:blipFill>
        <p:spPr>
          <a:xfrm>
            <a:off x="4720150" y="0"/>
            <a:ext cx="4423850" cy="30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1100832">
            <a:off x="-341932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5">
            <a:alphaModFix/>
          </a:blip>
          <a:srcRect b="43471" l="91945" r="-3391" t="31519"/>
          <a:stretch/>
        </p:blipFill>
        <p:spPr>
          <a:xfrm rot="5400000">
            <a:off x="137063" y="251363"/>
            <a:ext cx="589800" cy="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1839075"/>
            <a:ext cx="3852000" cy="17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997263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0000" y="3630850"/>
            <a:ext cx="38520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b="0" l="47904" r="5373" t="78636"/>
          <a:stretch/>
        </p:blipFill>
        <p:spPr>
          <a:xfrm flipH="1" rot="-4918189">
            <a:off x="-916945" y="515649"/>
            <a:ext cx="2462316" cy="109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b="42258" l="60137" r="0" t="20939"/>
          <a:stretch/>
        </p:blipFill>
        <p:spPr>
          <a:xfrm flipH="1" rot="-2700000">
            <a:off x="8156715" y="-354725"/>
            <a:ext cx="1547445" cy="18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9238961">
            <a:off x="8245873" y="40579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30004">
            <a:off x="-557875" y="3744452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8437554">
            <a:off x="2699397" y="4576515"/>
            <a:ext cx="342422" cy="3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flipH="1" rot="-2419076">
            <a:off x="7274451" y="149757"/>
            <a:ext cx="227589" cy="3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6890" l="0" r="86514" t="69978"/>
          <a:stretch/>
        </p:blipFill>
        <p:spPr>
          <a:xfrm rot="4625104">
            <a:off x="1186501" y="-248275"/>
            <a:ext cx="837624" cy="14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9">
            <a:alphaModFix/>
          </a:blip>
          <a:srcRect b="43724" l="91904" r="-2675" t="34714"/>
          <a:stretch/>
        </p:blipFill>
        <p:spPr>
          <a:xfrm rot="-664615">
            <a:off x="5833017" y="4423793"/>
            <a:ext cx="690443" cy="61774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2" type="title"/>
          </p:nvPr>
        </p:nvSpPr>
        <p:spPr>
          <a:xfrm>
            <a:off x="720000" y="2836166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720000" y="3262200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title"/>
          </p:nvPr>
        </p:nvSpPr>
        <p:spPr>
          <a:xfrm>
            <a:off x="3528600" y="2836100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3528596" y="3262200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title"/>
          </p:nvPr>
        </p:nvSpPr>
        <p:spPr>
          <a:xfrm>
            <a:off x="6337200" y="2836100"/>
            <a:ext cx="20868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6337199" y="3262200"/>
            <a:ext cx="208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530004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22"/>
          <p:cNvSpPr txBox="1"/>
          <p:nvPr>
            <p:ph idx="2" type="title"/>
          </p:nvPr>
        </p:nvSpPr>
        <p:spPr>
          <a:xfrm>
            <a:off x="907075" y="1792875"/>
            <a:ext cx="2263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1" name="Google Shape;221;p22"/>
          <p:cNvSpPr txBox="1"/>
          <p:nvPr>
            <p:ph idx="1" type="subTitle"/>
          </p:nvPr>
        </p:nvSpPr>
        <p:spPr>
          <a:xfrm>
            <a:off x="907075" y="2204775"/>
            <a:ext cx="226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3" type="title"/>
          </p:nvPr>
        </p:nvSpPr>
        <p:spPr>
          <a:xfrm>
            <a:off x="5973703" y="1792875"/>
            <a:ext cx="2263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22"/>
          <p:cNvSpPr txBox="1"/>
          <p:nvPr>
            <p:ph idx="4" type="subTitle"/>
          </p:nvPr>
        </p:nvSpPr>
        <p:spPr>
          <a:xfrm>
            <a:off x="5973701" y="2204775"/>
            <a:ext cx="226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5" type="title"/>
          </p:nvPr>
        </p:nvSpPr>
        <p:spPr>
          <a:xfrm>
            <a:off x="907075" y="3226275"/>
            <a:ext cx="2263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2"/>
          <p:cNvSpPr txBox="1"/>
          <p:nvPr>
            <p:ph idx="6" type="subTitle"/>
          </p:nvPr>
        </p:nvSpPr>
        <p:spPr>
          <a:xfrm>
            <a:off x="907075" y="3638175"/>
            <a:ext cx="226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7" type="title"/>
          </p:nvPr>
        </p:nvSpPr>
        <p:spPr>
          <a:xfrm>
            <a:off x="5973703" y="3226275"/>
            <a:ext cx="22632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2"/>
          <p:cNvSpPr txBox="1"/>
          <p:nvPr>
            <p:ph idx="8" type="subTitle"/>
          </p:nvPr>
        </p:nvSpPr>
        <p:spPr>
          <a:xfrm>
            <a:off x="5973700" y="3638175"/>
            <a:ext cx="226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5649" l="55962" r="-5073" t="-5650"/>
          <a:stretch/>
        </p:blipFill>
        <p:spPr>
          <a:xfrm flipH="1">
            <a:off x="6974946" y="3643975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4">
            <a:alphaModFix/>
          </a:blip>
          <a:srcRect b="21" l="28301" r="22894" t="56056"/>
          <a:stretch/>
        </p:blipFill>
        <p:spPr>
          <a:xfrm flipH="1" rot="-1778063">
            <a:off x="-496036" y="-421711"/>
            <a:ext cx="2317097" cy="12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873465">
            <a:off x="8083946" y="-336480"/>
            <a:ext cx="1143992" cy="1630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09799">
            <a:off x="-35785" y="4105980"/>
            <a:ext cx="1396585" cy="12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5880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406515">
            <a:off x="238397" y="2294332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" type="title"/>
          </p:nvPr>
        </p:nvSpPr>
        <p:spPr>
          <a:xfrm>
            <a:off x="1253813" y="1798650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23"/>
          <p:cNvSpPr txBox="1"/>
          <p:nvPr>
            <p:ph idx="1" type="subTitle"/>
          </p:nvPr>
        </p:nvSpPr>
        <p:spPr>
          <a:xfrm>
            <a:off x="1253813" y="22105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3"/>
          <p:cNvSpPr txBox="1"/>
          <p:nvPr>
            <p:ph idx="3" type="title"/>
          </p:nvPr>
        </p:nvSpPr>
        <p:spPr>
          <a:xfrm>
            <a:off x="3622653" y="1798650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23"/>
          <p:cNvSpPr txBox="1"/>
          <p:nvPr>
            <p:ph idx="4" type="subTitle"/>
          </p:nvPr>
        </p:nvSpPr>
        <p:spPr>
          <a:xfrm>
            <a:off x="3622703" y="22105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5" type="title"/>
          </p:nvPr>
        </p:nvSpPr>
        <p:spPr>
          <a:xfrm>
            <a:off x="1253813" y="3232075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3"/>
          <p:cNvSpPr txBox="1"/>
          <p:nvPr>
            <p:ph idx="6" type="subTitle"/>
          </p:nvPr>
        </p:nvSpPr>
        <p:spPr>
          <a:xfrm>
            <a:off x="1253813" y="36439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7" type="title"/>
          </p:nvPr>
        </p:nvSpPr>
        <p:spPr>
          <a:xfrm>
            <a:off x="3622653" y="3232075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3"/>
          <p:cNvSpPr txBox="1"/>
          <p:nvPr>
            <p:ph idx="8" type="subTitle"/>
          </p:nvPr>
        </p:nvSpPr>
        <p:spPr>
          <a:xfrm>
            <a:off x="3622653" y="36439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9" type="title"/>
          </p:nvPr>
        </p:nvSpPr>
        <p:spPr>
          <a:xfrm>
            <a:off x="5991499" y="1798650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3"/>
          <p:cNvSpPr txBox="1"/>
          <p:nvPr>
            <p:ph idx="13" type="subTitle"/>
          </p:nvPr>
        </p:nvSpPr>
        <p:spPr>
          <a:xfrm>
            <a:off x="5991499" y="22105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14" type="title"/>
          </p:nvPr>
        </p:nvSpPr>
        <p:spPr>
          <a:xfrm>
            <a:off x="5991499" y="3232075"/>
            <a:ext cx="18987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3"/>
          <p:cNvSpPr txBox="1"/>
          <p:nvPr>
            <p:ph idx="15" type="subTitle"/>
          </p:nvPr>
        </p:nvSpPr>
        <p:spPr>
          <a:xfrm>
            <a:off x="5991499" y="3643950"/>
            <a:ext cx="1898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24976" l="0" r="0" t="32974"/>
          <a:stretch/>
        </p:blipFill>
        <p:spPr>
          <a:xfrm flipH="1" rot="5400000">
            <a:off x="706511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1100832">
            <a:off x="-341932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49381">
            <a:off x="-377366" y="-40610"/>
            <a:ext cx="1189935" cy="169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36677">
            <a:off x="7845625" y="4074261"/>
            <a:ext cx="1436550" cy="131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24823">
            <a:off x="7237753" y="247890"/>
            <a:ext cx="441498" cy="40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2699930">
            <a:off x="2158095" y="4418267"/>
            <a:ext cx="290561" cy="459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>
            <p:ph hasCustomPrompt="1" type="title"/>
          </p:nvPr>
        </p:nvSpPr>
        <p:spPr>
          <a:xfrm>
            <a:off x="713100" y="1811474"/>
            <a:ext cx="2174100" cy="10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8" name="Google Shape;258;p24"/>
          <p:cNvSpPr txBox="1"/>
          <p:nvPr>
            <p:ph idx="1" type="subTitle"/>
          </p:nvPr>
        </p:nvSpPr>
        <p:spPr>
          <a:xfrm>
            <a:off x="713100" y="3308228"/>
            <a:ext cx="217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hasCustomPrompt="1" idx="2" type="title"/>
          </p:nvPr>
        </p:nvSpPr>
        <p:spPr>
          <a:xfrm>
            <a:off x="3484950" y="1811549"/>
            <a:ext cx="2174100" cy="10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" name="Google Shape;260;p24"/>
          <p:cNvSpPr txBox="1"/>
          <p:nvPr>
            <p:ph idx="3" type="subTitle"/>
          </p:nvPr>
        </p:nvSpPr>
        <p:spPr>
          <a:xfrm>
            <a:off x="3484950" y="3308108"/>
            <a:ext cx="217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hasCustomPrompt="1" idx="4" type="title"/>
          </p:nvPr>
        </p:nvSpPr>
        <p:spPr>
          <a:xfrm>
            <a:off x="6256800" y="1811542"/>
            <a:ext cx="2174100" cy="10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24"/>
          <p:cNvSpPr txBox="1"/>
          <p:nvPr>
            <p:ph idx="5" type="subTitle"/>
          </p:nvPr>
        </p:nvSpPr>
        <p:spPr>
          <a:xfrm>
            <a:off x="6256800" y="3308121"/>
            <a:ext cx="217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24"/>
          <p:cNvSpPr txBox="1"/>
          <p:nvPr>
            <p:ph idx="7" type="title"/>
          </p:nvPr>
        </p:nvSpPr>
        <p:spPr>
          <a:xfrm>
            <a:off x="713100" y="2896200"/>
            <a:ext cx="21741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24"/>
          <p:cNvSpPr txBox="1"/>
          <p:nvPr>
            <p:ph idx="8" type="title"/>
          </p:nvPr>
        </p:nvSpPr>
        <p:spPr>
          <a:xfrm>
            <a:off x="3484950" y="2896200"/>
            <a:ext cx="21741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24"/>
          <p:cNvSpPr txBox="1"/>
          <p:nvPr>
            <p:ph idx="9" type="title"/>
          </p:nvPr>
        </p:nvSpPr>
        <p:spPr>
          <a:xfrm>
            <a:off x="6249900" y="2896200"/>
            <a:ext cx="2174100" cy="4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219159">
            <a:off x="-2480145" y="420075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4">
            <a:alphaModFix/>
          </a:blip>
          <a:srcRect b="24976" l="0" r="0" t="32974"/>
          <a:stretch/>
        </p:blipFill>
        <p:spPr>
          <a:xfrm flipH="1" rot="5400000">
            <a:off x="673317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7531604">
            <a:off x="350822" y="17010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7452075">
            <a:off x="7729129" y="2658584"/>
            <a:ext cx="1166739" cy="106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1121" y="46041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237426" y="2104981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>
            <p:ph hasCustomPrompt="1" type="title"/>
          </p:nvPr>
        </p:nvSpPr>
        <p:spPr>
          <a:xfrm>
            <a:off x="2099025" y="2957349"/>
            <a:ext cx="21741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6" name="Google Shape;276;p25"/>
          <p:cNvSpPr txBox="1"/>
          <p:nvPr>
            <p:ph idx="1" type="subTitle"/>
          </p:nvPr>
        </p:nvSpPr>
        <p:spPr>
          <a:xfrm>
            <a:off x="2099025" y="3744115"/>
            <a:ext cx="217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7" name="Google Shape;277;p25"/>
          <p:cNvSpPr txBox="1"/>
          <p:nvPr>
            <p:ph hasCustomPrompt="1" idx="2" type="title"/>
          </p:nvPr>
        </p:nvSpPr>
        <p:spPr>
          <a:xfrm>
            <a:off x="4870875" y="2957404"/>
            <a:ext cx="21741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8" name="Google Shape;278;p25"/>
          <p:cNvSpPr txBox="1"/>
          <p:nvPr>
            <p:ph idx="3" type="subTitle"/>
          </p:nvPr>
        </p:nvSpPr>
        <p:spPr>
          <a:xfrm>
            <a:off x="4870875" y="3743995"/>
            <a:ext cx="217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9" name="Google Shape;279;p25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49011" l="0" r="64518" t="14324"/>
          <a:stretch/>
        </p:blipFill>
        <p:spPr>
          <a:xfrm rot="8961315">
            <a:off x="-653100" y="-89434"/>
            <a:ext cx="1869874" cy="188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4">
            <a:alphaModFix/>
          </a:blip>
          <a:srcRect b="24976" l="0" r="0" t="32974"/>
          <a:stretch/>
        </p:blipFill>
        <p:spPr>
          <a:xfrm flipH="1" rot="5400000">
            <a:off x="7065113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5">
            <a:alphaModFix/>
          </a:blip>
          <a:srcRect b="0" l="18505" r="23864" t="0"/>
          <a:stretch/>
        </p:blipFill>
        <p:spPr>
          <a:xfrm rot="933737">
            <a:off x="168047" y="4105444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6642" y="42669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7">
            <a:alphaModFix/>
          </a:blip>
          <a:srcRect b="43724" l="91904" r="-2675" t="34714"/>
          <a:stretch/>
        </p:blipFill>
        <p:spPr>
          <a:xfrm rot="2700070">
            <a:off x="52917" y="2383907"/>
            <a:ext cx="690444" cy="61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 rotWithShape="1">
          <a:blip r:embed="rId7">
            <a:alphaModFix/>
          </a:blip>
          <a:srcRect b="43724" l="91904" r="-2675" t="34714"/>
          <a:stretch/>
        </p:blipFill>
        <p:spPr>
          <a:xfrm flipH="1" rot="8099930">
            <a:off x="8422642" y="2333444"/>
            <a:ext cx="690444" cy="61774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3">
            <a:alphaModFix/>
          </a:blip>
          <a:srcRect b="20910" l="61328" r="0" t="31"/>
          <a:stretch/>
        </p:blipFill>
        <p:spPr>
          <a:xfrm flipH="1" rot="5251793">
            <a:off x="-395061" y="-88802"/>
            <a:ext cx="1735220" cy="216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 rotWithShape="1">
          <a:blip r:embed="rId4">
            <a:alphaModFix/>
          </a:blip>
          <a:srcRect b="18048" l="75617" r="0" t="30939"/>
          <a:stretch/>
        </p:blipFill>
        <p:spPr>
          <a:xfrm rot="8961300">
            <a:off x="8471491" y="-317060"/>
            <a:ext cx="1284943" cy="262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7531604">
            <a:off x="-359262" y="419090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3798">
            <a:off x="8065667" y="4378434"/>
            <a:ext cx="1166741" cy="106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0694" y="46295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8685672" y="2601256"/>
            <a:ext cx="227588" cy="36014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 txBox="1"/>
          <p:nvPr>
            <p:ph type="title"/>
          </p:nvPr>
        </p:nvSpPr>
        <p:spPr>
          <a:xfrm>
            <a:off x="720000" y="539400"/>
            <a:ext cx="34347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28"/>
          <p:cNvSpPr txBox="1"/>
          <p:nvPr>
            <p:ph idx="1" type="subTitle"/>
          </p:nvPr>
        </p:nvSpPr>
        <p:spPr>
          <a:xfrm>
            <a:off x="720000" y="2498900"/>
            <a:ext cx="2638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2" type="subTitle"/>
          </p:nvPr>
        </p:nvSpPr>
        <p:spPr>
          <a:xfrm>
            <a:off x="720000" y="2089975"/>
            <a:ext cx="26388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 b="2630" l="29562" r="0" t="12515"/>
          <a:stretch/>
        </p:blipFill>
        <p:spPr>
          <a:xfrm flipH="1">
            <a:off x="4775325" y="0"/>
            <a:ext cx="4374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 txBox="1"/>
          <p:nvPr/>
        </p:nvSpPr>
        <p:spPr>
          <a:xfrm>
            <a:off x="720000" y="3455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includes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and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rPr>
              <a:t> </a:t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961311">
            <a:off x="7941386" y="-1759348"/>
            <a:ext cx="52699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4893" y="-2032350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38961">
            <a:off x="-325836" y="3484307"/>
            <a:ext cx="946874" cy="13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530004">
            <a:off x="8284792" y="3224927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9894" y="465967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1326072" y="149756"/>
            <a:ext cx="227588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33152" l="75496" r="-5072" t="-5647"/>
          <a:stretch/>
        </p:blipFill>
        <p:spPr>
          <a:xfrm rot="5400000">
            <a:off x="-13975" y="-125025"/>
            <a:ext cx="1524075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 rotWithShape="1">
          <a:blip r:embed="rId4">
            <a:alphaModFix/>
          </a:blip>
          <a:srcRect b="24976" l="41588" r="0" t="38577"/>
          <a:stretch/>
        </p:blipFill>
        <p:spPr>
          <a:xfrm rot="-5400000">
            <a:off x="8092237" y="4068513"/>
            <a:ext cx="1479950" cy="9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51316">
            <a:off x="8314513" y="303137"/>
            <a:ext cx="518124" cy="4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-1687335">
            <a:off x="259097" y="4331630"/>
            <a:ext cx="344363" cy="54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515750" y="1706525"/>
            <a:ext cx="6112500" cy="27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24977" l="0" r="0" t="24977"/>
          <a:stretch/>
        </p:blipFill>
        <p:spPr>
          <a:xfrm flipH="1" rot="5400000">
            <a:off x="6728165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-3491113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530004">
            <a:off x="7688490" y="-110048"/>
            <a:ext cx="1484819" cy="13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41545">
            <a:off x="-468612" y="3725449"/>
            <a:ext cx="1304573" cy="185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912" y="285905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8531267" y="2122856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1229288" y="1685950"/>
            <a:ext cx="2840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5066812" y="1685875"/>
            <a:ext cx="2840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66825" y="2098077"/>
            <a:ext cx="2840400" cy="13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229300" y="2098075"/>
            <a:ext cx="2840400" cy="13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19159">
            <a:off x="4920706" y="1529475"/>
            <a:ext cx="3881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b="24976" l="0" r="0" t="32974"/>
          <a:stretch/>
        </p:blipFill>
        <p:spPr>
          <a:xfrm rot="-5400000">
            <a:off x="-1029387" y="-168688"/>
            <a:ext cx="3405475" cy="14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31604">
            <a:off x="7633238" y="182859"/>
            <a:ext cx="946875" cy="134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51459">
            <a:off x="315367" y="3690083"/>
            <a:ext cx="1166740" cy="1064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1469" y="4604100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-1318549">
            <a:off x="8711147" y="1250931"/>
            <a:ext cx="227588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33152" l="75496" r="-5072" t="-5647"/>
          <a:stretch/>
        </p:blipFill>
        <p:spPr>
          <a:xfrm rot="5400000">
            <a:off x="-13975" y="-125025"/>
            <a:ext cx="1524075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4">
            <a:alphaModFix/>
          </a:blip>
          <a:srcRect b="24976" l="41588" r="0" t="38577"/>
          <a:stretch/>
        </p:blipFill>
        <p:spPr>
          <a:xfrm rot="-5400000">
            <a:off x="8092237" y="4068513"/>
            <a:ext cx="1479950" cy="9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51316">
            <a:off x="8314513" y="303137"/>
            <a:ext cx="518124" cy="47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-1687335">
            <a:off x="259097" y="4331630"/>
            <a:ext cx="344363" cy="54494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24978" l="26524" r="0" t="29786"/>
          <a:stretch/>
        </p:blipFill>
        <p:spPr>
          <a:xfrm flipH="1" rot="2700000">
            <a:off x="6994407" y="3844535"/>
            <a:ext cx="2502111" cy="152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b="20910" l="61328" r="0" t="31"/>
          <a:stretch/>
        </p:blipFill>
        <p:spPr>
          <a:xfrm flipH="1" rot="5251795">
            <a:off x="-424324" y="-79244"/>
            <a:ext cx="2027719" cy="253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5">
            <a:alphaModFix/>
          </a:blip>
          <a:srcRect b="43724" l="91904" r="-2675" t="34714"/>
          <a:stretch/>
        </p:blipFill>
        <p:spPr>
          <a:xfrm rot="-623591">
            <a:off x="453692" y="4295230"/>
            <a:ext cx="690443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8844" y="595900"/>
            <a:ext cx="342421" cy="3123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20000" y="1851051"/>
            <a:ext cx="3212400" cy="24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720000" y="1041563"/>
            <a:ext cx="32124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270500" y="539400"/>
            <a:ext cx="31605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57939" t="48950"/>
          <a:stretch/>
        </p:blipFill>
        <p:spPr>
          <a:xfrm rot="8466672">
            <a:off x="6554325" y="-2113776"/>
            <a:ext cx="3557424" cy="421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-568" l="43027" r="23715" t="68635"/>
          <a:stretch/>
        </p:blipFill>
        <p:spPr>
          <a:xfrm rot="8466679">
            <a:off x="-985182" y="2816020"/>
            <a:ext cx="2812789" cy="263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 rotWithShape="1">
          <a:blip r:embed="rId7">
            <a:alphaModFix/>
          </a:blip>
          <a:srcRect b="0" l="18505" r="23864" t="0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8">
            <a:alphaModFix/>
          </a:blip>
          <a:srcRect b="43724" l="91904" r="-2675" t="34714"/>
          <a:stretch/>
        </p:blipFill>
        <p:spPr>
          <a:xfrm rot="-1831681">
            <a:off x="4966217" y="230530"/>
            <a:ext cx="690444" cy="61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 rotWithShape="1">
          <a:blip r:embed="rId3">
            <a:alphaModFix/>
          </a:blip>
          <a:srcRect b="6890" l="0" r="86514" t="69978"/>
          <a:stretch/>
        </p:blipFill>
        <p:spPr>
          <a:xfrm rot="5895775">
            <a:off x="2273274" y="3839287"/>
            <a:ext cx="837625" cy="140217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1433100" y="1307100"/>
            <a:ext cx="627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type="title"/>
          </p:nvPr>
        </p:nvSpPr>
        <p:spPr>
          <a:xfrm>
            <a:off x="1954050" y="1634400"/>
            <a:ext cx="523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1954050" y="2476200"/>
            <a:ext cx="5235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3">
            <a:alphaModFix/>
          </a:blip>
          <a:srcRect b="5649" l="55962" r="-5073" t="-5650"/>
          <a:stretch/>
        </p:blipFill>
        <p:spPr>
          <a:xfrm>
            <a:off x="-191149" y="3016750"/>
            <a:ext cx="2530698" cy="23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4">
            <a:alphaModFix/>
          </a:blip>
          <a:srcRect b="19" l="0" r="0" t="29"/>
          <a:stretch/>
        </p:blipFill>
        <p:spPr>
          <a:xfrm>
            <a:off x="6348809" y="-1264850"/>
            <a:ext cx="4747685" cy="2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0600">
            <a:off x="389930" y="339494"/>
            <a:ext cx="1143990" cy="163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9320">
            <a:off x="7285083" y="3452555"/>
            <a:ext cx="1396585" cy="127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569" y="2597225"/>
            <a:ext cx="342421" cy="31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8">
            <a:alphaModFix/>
          </a:blip>
          <a:srcRect b="0" l="18505" r="23864" t="0"/>
          <a:stretch/>
        </p:blipFill>
        <p:spPr>
          <a:xfrm rot="933737">
            <a:off x="8317110" y="2213144"/>
            <a:ext cx="227587" cy="36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720000" y="3862050"/>
            <a:ext cx="7704000" cy="741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b="20910" l="61328" r="0" t="31"/>
          <a:stretch/>
        </p:blipFill>
        <p:spPr>
          <a:xfrm flipH="1" rot="1100832">
            <a:off x="-23257" y="3175232"/>
            <a:ext cx="1836013" cy="229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95489" y="2922199"/>
            <a:ext cx="1839450" cy="26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255510">
            <a:off x="-5172" y="-115691"/>
            <a:ext cx="1436546" cy="1310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76" y="2069548"/>
            <a:ext cx="704648" cy="6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6">
            <a:alphaModFix/>
          </a:blip>
          <a:srcRect b="0" l="18505" r="23864" t="0"/>
          <a:stretch/>
        </p:blipFill>
        <p:spPr>
          <a:xfrm rot="933720">
            <a:off x="7954217" y="321212"/>
            <a:ext cx="533039" cy="8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ace Grotesk"/>
              <a:buNone/>
              <a:defRPr b="1" sz="35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●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"/>
              <a:buChar char="○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"/>
              <a:buChar char="■"/>
              <a:defRPr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31"/>
          <p:cNvCxnSpPr/>
          <p:nvPr/>
        </p:nvCxnSpPr>
        <p:spPr>
          <a:xfrm>
            <a:off x="4572000" y="3953813"/>
            <a:ext cx="3143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4" name="Google Shape;324;p31"/>
          <p:cNvGrpSpPr/>
          <p:nvPr/>
        </p:nvGrpSpPr>
        <p:grpSpPr>
          <a:xfrm>
            <a:off x="121375" y="783504"/>
            <a:ext cx="3655577" cy="4359994"/>
            <a:chOff x="121375" y="783504"/>
            <a:chExt cx="3655577" cy="4359994"/>
          </a:xfrm>
        </p:grpSpPr>
        <p:pic>
          <p:nvPicPr>
            <p:cNvPr id="325" name="Google Shape;32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1375" y="2521874"/>
              <a:ext cx="1839450" cy="262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255510">
              <a:off x="2089928" y="1954584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3582" y="783504"/>
              <a:ext cx="960198" cy="87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1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30">
              <a:off x="474769" y="1332937"/>
              <a:ext cx="650736" cy="1029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31"/>
          <p:cNvSpPr txBox="1"/>
          <p:nvPr>
            <p:ph type="ctrTitle"/>
          </p:nvPr>
        </p:nvSpPr>
        <p:spPr>
          <a:xfrm>
            <a:off x="4572000" y="759750"/>
            <a:ext cx="4572000" cy="325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Diretrizes para construção de </a:t>
            </a:r>
            <a:r>
              <a:rPr i="1" lang="en" sz="2400">
                <a:solidFill>
                  <a:schemeClr val="lt2"/>
                </a:solidFill>
              </a:rPr>
              <a:t>website</a:t>
            </a:r>
            <a:r>
              <a:rPr lang="en" sz="2400">
                <a:solidFill>
                  <a:schemeClr val="lt2"/>
                </a:solidFill>
              </a:rPr>
              <a:t> de vestuário para otimizar a experiência do usuário</a:t>
            </a:r>
            <a:endParaRPr b="0" sz="3600">
              <a:solidFill>
                <a:schemeClr val="lt2"/>
              </a:solidFill>
            </a:endParaRPr>
          </a:p>
        </p:txBody>
      </p:sp>
      <p:sp>
        <p:nvSpPr>
          <p:cNvPr id="330" name="Google Shape;330;p31"/>
          <p:cNvSpPr txBox="1"/>
          <p:nvPr>
            <p:ph idx="1" type="subTitle"/>
          </p:nvPr>
        </p:nvSpPr>
        <p:spPr>
          <a:xfrm>
            <a:off x="4572000" y="4128300"/>
            <a:ext cx="38589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Autor: Danny Sullivan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Orientadora: Profa. Dra. Eliana Alves Moreira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Desenvolvimento</a:t>
            </a:r>
            <a:endParaRPr sz="2500"/>
          </a:p>
        </p:txBody>
      </p:sp>
      <p:sp>
        <p:nvSpPr>
          <p:cNvPr id="423" name="Google Shape;423;p40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Questionário: Resultados sobre hábitos de compra online.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Usabilidade: Aplicação do Tree Testing e Escala SUS.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0"/>
          <p:cNvCxnSpPr/>
          <p:nvPr/>
        </p:nvCxnSpPr>
        <p:spPr>
          <a:xfrm>
            <a:off x="4583100" y="15171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5" name="Google Shape;425;p40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426" name="Google Shape;426;p40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0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Desenvolvimento</a:t>
            </a:r>
            <a:endParaRPr sz="2500"/>
          </a:p>
        </p:txBody>
      </p:sp>
      <p:sp>
        <p:nvSpPr>
          <p:cNvPr id="436" name="Google Shape;436;p41"/>
          <p:cNvSpPr txBox="1"/>
          <p:nvPr>
            <p:ph idx="1" type="subTitle"/>
          </p:nvPr>
        </p:nvSpPr>
        <p:spPr>
          <a:xfrm>
            <a:off x="3879975" y="1212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Coleta de dados usando Google Forms, 24 participantes, 30 dias de coleta.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41"/>
          <p:cNvCxnSpPr/>
          <p:nvPr/>
        </p:nvCxnSpPr>
        <p:spPr>
          <a:xfrm>
            <a:off x="4583100" y="13647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8" name="Google Shape;438;p41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439" name="Google Shape;439;p41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1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" name="Google Shape;44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72" y="2299700"/>
            <a:ext cx="4392028" cy="19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6399" y="2316225"/>
            <a:ext cx="4575851" cy="19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 txBox="1"/>
          <p:nvPr>
            <p:ph idx="4294967295" type="subTitle"/>
          </p:nvPr>
        </p:nvSpPr>
        <p:spPr>
          <a:xfrm>
            <a:off x="486225" y="4366200"/>
            <a:ext cx="38589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Figura 1  - M</a:t>
            </a:r>
            <a:r>
              <a:rPr lang="en" sz="1200"/>
              <a:t>édia de idade dos participantes</a:t>
            </a:r>
            <a:r>
              <a:rPr lang="en" sz="1200"/>
              <a:t> (Elaborado pelo autor, 2024)</a:t>
            </a:r>
            <a:endParaRPr sz="1200"/>
          </a:p>
        </p:txBody>
      </p:sp>
      <p:sp>
        <p:nvSpPr>
          <p:cNvPr id="447" name="Google Shape;447;p41"/>
          <p:cNvSpPr txBox="1"/>
          <p:nvPr>
            <p:ph idx="4294967295" type="subTitle"/>
          </p:nvPr>
        </p:nvSpPr>
        <p:spPr>
          <a:xfrm>
            <a:off x="4729300" y="4233550"/>
            <a:ext cx="38589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Figura 2 - Produtos mais comprados (Elaborado pelo autor, 2024)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713100" y="370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Tree testing</a:t>
            </a:r>
            <a:endParaRPr i="1"/>
          </a:p>
        </p:txBody>
      </p:sp>
      <p:sp>
        <p:nvSpPr>
          <p:cNvPr id="453" name="Google Shape;453;p42"/>
          <p:cNvSpPr txBox="1"/>
          <p:nvPr>
            <p:ph idx="1" type="subTitle"/>
          </p:nvPr>
        </p:nvSpPr>
        <p:spPr>
          <a:xfrm>
            <a:off x="670175" y="193455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Principais Descobertas: Taxa de sucesso, dificuldades encontradas pelos usuários.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Implicações para o Design: Necessidade de navegação intuitiva e simplificação do checkout.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54" name="Google Shape;454;p42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5" name="Google Shape;455;p42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456" name="Google Shape;456;p42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>
            <p:ph type="title"/>
          </p:nvPr>
        </p:nvSpPr>
        <p:spPr>
          <a:xfrm>
            <a:off x="713100" y="370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Tree testing</a:t>
            </a:r>
            <a:endParaRPr i="1"/>
          </a:p>
        </p:txBody>
      </p:sp>
      <p:sp>
        <p:nvSpPr>
          <p:cNvPr id="464" name="Google Shape;464;p43"/>
          <p:cNvSpPr txBox="1"/>
          <p:nvPr>
            <p:ph idx="1" type="subTitle"/>
          </p:nvPr>
        </p:nvSpPr>
        <p:spPr>
          <a:xfrm>
            <a:off x="136775" y="1248750"/>
            <a:ext cx="50634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27 participantes,  76.5% de sucesso nas tarefas propostas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65" name="Google Shape;465;p43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6" name="Google Shape;466;p43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467" name="Google Shape;467;p43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0" name="Google Shape;4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20548"/>
            <a:ext cx="5063401" cy="317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Escala SUS</a:t>
            </a:r>
            <a:endParaRPr sz="2500"/>
          </a:p>
        </p:txBody>
      </p:sp>
      <p:sp>
        <p:nvSpPr>
          <p:cNvPr id="476" name="Google Shape;476;p44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Pontuação Média: Interpretação dos resultados e variabilidade entre usuários.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Áreas de Melhoria: Consistência e clareza na interface.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44"/>
          <p:cNvCxnSpPr/>
          <p:nvPr/>
        </p:nvCxnSpPr>
        <p:spPr>
          <a:xfrm>
            <a:off x="4811700" y="16695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8" name="Google Shape;478;p44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479" name="Google Shape;479;p44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4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5"/>
          <p:cNvSpPr txBox="1"/>
          <p:nvPr>
            <p:ph type="title"/>
          </p:nvPr>
        </p:nvSpPr>
        <p:spPr>
          <a:xfrm>
            <a:off x="713100" y="370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Wireframes</a:t>
            </a:r>
            <a:endParaRPr i="1"/>
          </a:p>
        </p:txBody>
      </p:sp>
      <p:sp>
        <p:nvSpPr>
          <p:cNvPr id="489" name="Google Shape;489;p45"/>
          <p:cNvSpPr txBox="1"/>
          <p:nvPr>
            <p:ph idx="1" type="subTitle"/>
          </p:nvPr>
        </p:nvSpPr>
        <p:spPr>
          <a:xfrm>
            <a:off x="713100" y="174570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Objetivo: Melhorar a navegabilidade e experiência do usuário.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Exemplos de Páginas: Página de Produto, Resultados de Busca, Finalização de Compra.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90" name="Google Shape;490;p45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1" name="Google Shape;491;p45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492" name="Google Shape;492;p45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6"/>
          <p:cNvSpPr txBox="1"/>
          <p:nvPr>
            <p:ph idx="1" type="subTitle"/>
          </p:nvPr>
        </p:nvSpPr>
        <p:spPr>
          <a:xfrm>
            <a:off x="713100" y="2355300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0" y="856969"/>
            <a:ext cx="3941400" cy="372788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6"/>
          <p:cNvSpPr txBox="1"/>
          <p:nvPr>
            <p:ph idx="4294967295" type="subTitle"/>
          </p:nvPr>
        </p:nvSpPr>
        <p:spPr>
          <a:xfrm>
            <a:off x="51500" y="4667700"/>
            <a:ext cx="42333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Figura 3 - Wireframe da P</a:t>
            </a:r>
            <a:r>
              <a:rPr lang="en" sz="1300"/>
              <a:t>ágina do Produto</a:t>
            </a:r>
            <a:r>
              <a:rPr lang="en" sz="1300"/>
              <a:t> (Elaborado pelo autor, 2024)</a:t>
            </a:r>
            <a:endParaRPr sz="1300"/>
          </a:p>
        </p:txBody>
      </p:sp>
      <p:pic>
        <p:nvPicPr>
          <p:cNvPr id="503" name="Google Shape;5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625" y="856975"/>
            <a:ext cx="4591409" cy="37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6"/>
          <p:cNvSpPr txBox="1"/>
          <p:nvPr>
            <p:ph idx="4294967295" type="subTitle"/>
          </p:nvPr>
        </p:nvSpPr>
        <p:spPr>
          <a:xfrm>
            <a:off x="4482325" y="4667700"/>
            <a:ext cx="45267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Figura 4 - Wireframe de Finalizar compra (Elaborado pelo autor, 2024)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>
            <p:ph type="title"/>
          </p:nvPr>
        </p:nvSpPr>
        <p:spPr>
          <a:xfrm>
            <a:off x="713100" y="370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site</a:t>
            </a:r>
            <a:endParaRPr/>
          </a:p>
        </p:txBody>
      </p:sp>
      <p:sp>
        <p:nvSpPr>
          <p:cNvPr id="510" name="Google Shape;510;p47"/>
          <p:cNvSpPr txBox="1"/>
          <p:nvPr>
            <p:ph idx="1" type="subTitle"/>
          </p:nvPr>
        </p:nvSpPr>
        <p:spPr>
          <a:xfrm>
            <a:off x="713100" y="182190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Tecnologia Utilizada: Django Framework, Google Cloud Storage.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Funcionalidades Implementadas: Login, Busca, Carrinho de Compras, Checkout.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511" name="Google Shape;511;p47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2" name="Google Shape;512;p47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513" name="Google Shape;513;p47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/>
          <p:nvPr>
            <p:ph type="title"/>
          </p:nvPr>
        </p:nvSpPr>
        <p:spPr>
          <a:xfrm>
            <a:off x="713100" y="15137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8"/>
          <p:cNvSpPr txBox="1"/>
          <p:nvPr>
            <p:ph idx="1" type="subTitle"/>
          </p:nvPr>
        </p:nvSpPr>
        <p:spPr>
          <a:xfrm>
            <a:off x="713100" y="2355300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46" y="775400"/>
            <a:ext cx="7208704" cy="32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4294967295" type="subTitle"/>
          </p:nvPr>
        </p:nvSpPr>
        <p:spPr>
          <a:xfrm>
            <a:off x="2378550" y="4074800"/>
            <a:ext cx="46026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Figura 5 - P</a:t>
            </a:r>
            <a:r>
              <a:rPr lang="en"/>
              <a:t>ágina inicial do protóripo (</a:t>
            </a:r>
            <a:r>
              <a:rPr lang="en"/>
              <a:t>Elaborado pelo autor, 2024.)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Avaliação heurística</a:t>
            </a:r>
            <a:endParaRPr sz="2500"/>
          </a:p>
        </p:txBody>
      </p:sp>
      <p:sp>
        <p:nvSpPr>
          <p:cNvPr id="529" name="Google Shape;529;p49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Identificados: Consistência na interação, necessidade de melhorias no FAQ.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Soluções Propostas: Ajustes na interação com imagens e inclusão de campo para dúvidas adicionais.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49"/>
          <p:cNvCxnSpPr/>
          <p:nvPr/>
        </p:nvCxnSpPr>
        <p:spPr>
          <a:xfrm>
            <a:off x="4811700" y="15171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1" name="Google Shape;531;p49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532" name="Google Shape;532;p49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49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1954050" y="623100"/>
            <a:ext cx="523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</a:t>
            </a:r>
            <a:endParaRPr/>
          </a:p>
        </p:txBody>
      </p:sp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1954050" y="2007975"/>
            <a:ext cx="5235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e Importância: Expansão do e-commerce e necessidade de melhorar a experiência do usuário.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2"/>
          <p:cNvCxnSpPr/>
          <p:nvPr/>
        </p:nvCxnSpPr>
        <p:spPr>
          <a:xfrm>
            <a:off x="2820750" y="1638000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>
            <p:ph type="title"/>
          </p:nvPr>
        </p:nvSpPr>
        <p:spPr>
          <a:xfrm>
            <a:off x="4489575" y="659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Avaliação heurística</a:t>
            </a:r>
            <a:endParaRPr sz="2500"/>
          </a:p>
        </p:txBody>
      </p:sp>
      <p:sp>
        <p:nvSpPr>
          <p:cNvPr id="542" name="Google Shape;542;p50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50"/>
          <p:cNvCxnSpPr/>
          <p:nvPr/>
        </p:nvCxnSpPr>
        <p:spPr>
          <a:xfrm>
            <a:off x="4583100" y="7551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4" name="Google Shape;544;p50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545" name="Google Shape;545;p50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50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" name="Google Shape;55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6614" y="1018600"/>
            <a:ext cx="6155262" cy="35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/>
          <p:nvPr>
            <p:ph type="title"/>
          </p:nvPr>
        </p:nvSpPr>
        <p:spPr>
          <a:xfrm>
            <a:off x="713100" y="370725"/>
            <a:ext cx="457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Diretrizes propostas</a:t>
            </a:r>
            <a:endParaRPr sz="3100"/>
          </a:p>
        </p:txBody>
      </p:sp>
      <p:sp>
        <p:nvSpPr>
          <p:cNvPr id="556" name="Google Shape;556;p51"/>
          <p:cNvSpPr txBox="1"/>
          <p:nvPr>
            <p:ph idx="1" type="subTitle"/>
          </p:nvPr>
        </p:nvSpPr>
        <p:spPr>
          <a:xfrm>
            <a:off x="713100" y="193455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 Visual e Auditivo: Contraste, fontes, legendas.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Navegação e Interação: Busca eficiente, links descritivos.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Conteúdo e Funcionalidades: Clareza, guia de tamanhos, simplificação do checkout.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557" name="Google Shape;557;p51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8" name="Google Shape;558;p51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559" name="Google Shape;559;p51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713100" y="370725"/>
            <a:ext cx="457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Diretrizes propostas</a:t>
            </a:r>
            <a:endParaRPr sz="3100"/>
          </a:p>
        </p:txBody>
      </p:sp>
      <p:sp>
        <p:nvSpPr>
          <p:cNvPr id="567" name="Google Shape;567;p52"/>
          <p:cNvSpPr txBox="1"/>
          <p:nvPr>
            <p:ph idx="1" type="subTitle"/>
          </p:nvPr>
        </p:nvSpPr>
        <p:spPr>
          <a:xfrm>
            <a:off x="713100" y="193455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568" name="Google Shape;568;p52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9" name="Google Shape;569;p52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570" name="Google Shape;570;p52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3" name="Google Shape;57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900" y="1543276"/>
            <a:ext cx="4419601" cy="31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5523" y="1543275"/>
            <a:ext cx="4095884" cy="31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 txBox="1"/>
          <p:nvPr>
            <p:ph type="title"/>
          </p:nvPr>
        </p:nvSpPr>
        <p:spPr>
          <a:xfrm>
            <a:off x="713100" y="370725"/>
            <a:ext cx="457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Diretrizes propostas</a:t>
            </a:r>
            <a:endParaRPr sz="3100"/>
          </a:p>
        </p:txBody>
      </p:sp>
      <p:sp>
        <p:nvSpPr>
          <p:cNvPr id="580" name="Google Shape;580;p53"/>
          <p:cNvSpPr txBox="1"/>
          <p:nvPr>
            <p:ph idx="1" type="subTitle"/>
          </p:nvPr>
        </p:nvSpPr>
        <p:spPr>
          <a:xfrm>
            <a:off x="713100" y="1934550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581" name="Google Shape;581;p53"/>
          <p:cNvCxnSpPr/>
          <p:nvPr/>
        </p:nvCxnSpPr>
        <p:spPr>
          <a:xfrm rot="10800000">
            <a:off x="839550" y="1288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2" name="Google Shape;582;p53"/>
          <p:cNvGrpSpPr/>
          <p:nvPr/>
        </p:nvGrpSpPr>
        <p:grpSpPr>
          <a:xfrm>
            <a:off x="5291850" y="-1896375"/>
            <a:ext cx="3075323" cy="6595133"/>
            <a:chOff x="5291850" y="-1896375"/>
            <a:chExt cx="3075323" cy="6595133"/>
          </a:xfrm>
        </p:grpSpPr>
        <p:pic>
          <p:nvPicPr>
            <p:cNvPr id="583" name="Google Shape;583;p53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650" y="1543275"/>
            <a:ext cx="5537183" cy="315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"/>
          <p:cNvSpPr txBox="1"/>
          <p:nvPr>
            <p:ph type="title"/>
          </p:nvPr>
        </p:nvSpPr>
        <p:spPr>
          <a:xfrm>
            <a:off x="713100" y="142125"/>
            <a:ext cx="5073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Considerações Finais</a:t>
            </a:r>
            <a:endParaRPr sz="3300"/>
          </a:p>
        </p:txBody>
      </p:sp>
      <p:sp>
        <p:nvSpPr>
          <p:cNvPr id="592" name="Google Shape;592;p54"/>
          <p:cNvSpPr txBox="1"/>
          <p:nvPr>
            <p:ph idx="1" type="subTitle"/>
          </p:nvPr>
        </p:nvSpPr>
        <p:spPr>
          <a:xfrm>
            <a:off x="713100" y="2202900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Este trabalho propôs diretrizes para melhorar a experiência do usuário em websites de e-commerce de vestuário, com foco em usabilidade e acessibilidade.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Técnicas como Tree testing e Escala SUS identificaram pontos críticos, como dificuldades na navegação e checkout.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Acesso remoto via AnyDesk foi usado para validar o protótipo, que incorporou diretrizes WCAG 2.1 para design acessível e navegação intuitiva.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avaliação heurística identificou ajustes, como a interação com imagens de produtos.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 trabalho contribui para o desenvolvimento de sites mais eficientes e acessíveis, com sugestões para integrar novas funcionalidades no futuro.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5"/>
          <p:cNvSpPr/>
          <p:nvPr/>
        </p:nvSpPr>
        <p:spPr>
          <a:xfrm>
            <a:off x="919350" y="1497800"/>
            <a:ext cx="7305300" cy="3034800"/>
          </a:xfrm>
          <a:prstGeom prst="roundRect">
            <a:avLst>
              <a:gd fmla="val 1024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 </a:t>
            </a:r>
            <a:endParaRPr/>
          </a:p>
        </p:txBody>
      </p:sp>
      <p:sp>
        <p:nvSpPr>
          <p:cNvPr id="599" name="Google Shape;599;p55"/>
          <p:cNvSpPr txBox="1"/>
          <p:nvPr>
            <p:ph idx="1" type="body"/>
          </p:nvPr>
        </p:nvSpPr>
        <p:spPr>
          <a:xfrm>
            <a:off x="1515750" y="2239925"/>
            <a:ext cx="6112500" cy="27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DINGLI, A.; CASSAR, D. An Intelligent Framework for Website Usability. Disponível em: https://www.semanticscholar.org/reader/6efedd6d1086e52fc7d4db1af6e4ad5d84bac6c1. Acesso em: 31 mar.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E-commerce no Brasil 2023: dados e cenário atual. Disponível em: &lt;https://edrone.me/pt/blog/dados-ecommerce-brasil&gt;. Acesso em 27 mar.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LEITE, D. G.; BRAGA, O. C.; MENDES NETO, F. M. et al. Uma análise sistemática das metodologias de design UI/UX em plataformas web: uma revisão da literatura. Observatório de la Economía Latinoamericana, v. 21, n. 8, p. 8871-8890, 2023. Disponível em: https://ojs.observatoriolatinoamericano.com/ojs/index.php/olel/article/view/926. Acesso em: 30 mar.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MARQUES, L. C. UX-Tips: Uma Técnica de Avaliação de User eXperience para Aplicações de Software. Disponível em: https://tede.ufam.edu.br/bitstream/tede/6984/5/Disserta%c3%a7%c3%a3o_LeonardoMarques_PPGI.pdf. Acesso em: 30 mar.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NIELSEN, J. 10 usability heuristics for user interface design. Nielsen Norman Group, 1994. Disponível em: &lt;https://www.nngroup.com/articles/ten-usability-heuristics/&gt;. Acesso em: 02 out.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ROSENFELD, L.; MORVILLE, P.; ARANGO, J. Information architecture: for the web and beyond. 4. ed. Sebastopol: O'Reilly Media, 2015.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</a:rPr>
              <a:t>WEB CONTENT ACCESSIBILITY GUIDELINES (WCAG) 2.1. Disponível em: https://www.w3.org/TR/WCAG21/. Acesso em: 16 maio 2024.</a:t>
            </a:r>
            <a:endParaRPr sz="9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600" name="Google Shape;600;p55"/>
          <p:cNvPicPr preferRelativeResize="0"/>
          <p:nvPr/>
        </p:nvPicPr>
        <p:blipFill rotWithShape="1">
          <a:blip r:embed="rId3">
            <a:alphaModFix/>
          </a:blip>
          <a:srcRect b="24977" l="0" r="0" t="24977"/>
          <a:stretch/>
        </p:blipFill>
        <p:spPr>
          <a:xfrm flipH="1" rot="5400000">
            <a:off x="6728165" y="2597975"/>
            <a:ext cx="3405475" cy="16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-3491113" y="-2558675"/>
            <a:ext cx="5269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type="title"/>
          </p:nvPr>
        </p:nvSpPr>
        <p:spPr>
          <a:xfrm>
            <a:off x="366475" y="1297575"/>
            <a:ext cx="8297100" cy="13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Diretrizes para construção de website de vestuário para otimizar a experiência do usuário</a:t>
            </a:r>
            <a:endParaRPr sz="2500"/>
          </a:p>
        </p:txBody>
      </p:sp>
      <p:pic>
        <p:nvPicPr>
          <p:cNvPr id="607" name="Google Shape;6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95489" y="2922199"/>
            <a:ext cx="1839450" cy="26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6"/>
          <p:cNvSpPr txBox="1"/>
          <p:nvPr>
            <p:ph type="title"/>
          </p:nvPr>
        </p:nvSpPr>
        <p:spPr>
          <a:xfrm>
            <a:off x="366475" y="3761025"/>
            <a:ext cx="8297100" cy="7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Obrigado! 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1954050" y="242100"/>
            <a:ext cx="523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43" name="Google Shape;343;p33"/>
          <p:cNvSpPr txBox="1"/>
          <p:nvPr>
            <p:ph idx="1" type="subTitle"/>
          </p:nvPr>
        </p:nvSpPr>
        <p:spPr>
          <a:xfrm>
            <a:off x="1954050" y="2693775"/>
            <a:ext cx="5235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Geral 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Propor e utilizar diretrizes para criação de sistemas web de e-commerce de vestuário, tendo como base avaliações da usabilidade e experiência do usuário.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Específicos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a)	Mapear métodos e técnicas de avaliação da UX para ser usado em aplicações sites de loja de vestuário;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b)	Analisar a relação entre usabilidade e experiência do usuário (UX) em sites de loja de vestuário: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I.	Investigar como a UX influencia as decisões de compra dos usuários em sites de loja de vestuário;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II.	Identificar os elementos de usabilidade que impactam a experiência do usuário em sites de e-commerce de vestuário;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c)	Desenvolver um protótipo de website de loja de vestuário a partir dos resultados da avaliação da UX;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d)	 Avaliar o impacto do protótipo na experiência do usuário.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33"/>
          <p:cNvCxnSpPr/>
          <p:nvPr/>
        </p:nvCxnSpPr>
        <p:spPr>
          <a:xfrm>
            <a:off x="2820750" y="1180800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1954050" y="623100"/>
            <a:ext cx="523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Justificativa</a:t>
            </a:r>
            <a:endParaRPr/>
          </a:p>
        </p:txBody>
      </p:sp>
      <p:sp>
        <p:nvSpPr>
          <p:cNvPr id="350" name="Google Shape;350;p34"/>
          <p:cNvSpPr txBox="1"/>
          <p:nvPr>
            <p:ph idx="1" type="subTitle"/>
          </p:nvPr>
        </p:nvSpPr>
        <p:spPr>
          <a:xfrm>
            <a:off x="1954050" y="2007975"/>
            <a:ext cx="5235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Crescimento do E-commerce: Dados sobre o aumento das compras online e a importância da usabilidade.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 na Satisfação do Usuário: Como a usabilidade influencia a retenção e satisfação dos clientes.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4"/>
          <p:cNvCxnSpPr/>
          <p:nvPr/>
        </p:nvCxnSpPr>
        <p:spPr>
          <a:xfrm>
            <a:off x="2820750" y="1638000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Fundamentaç</a:t>
            </a:r>
            <a:r>
              <a:rPr lang="en" sz="2500"/>
              <a:t>ão Teórica</a:t>
            </a:r>
            <a:endParaRPr sz="2500"/>
          </a:p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Usabilidade e UX: Definições e importância na interação humano-computador.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Avaliação: Tree Testing, Escala SUS, Heurísticas de Nielsen.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4811700" y="16695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9" name="Google Shape;359;p35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360" name="Google Shape;360;p35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5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4489575" y="-1027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Fundamentação Teórica WCAG</a:t>
            </a:r>
            <a:endParaRPr sz="2500"/>
          </a:p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o WCAG?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6"/>
          <p:cNvCxnSpPr/>
          <p:nvPr/>
        </p:nvCxnSpPr>
        <p:spPr>
          <a:xfrm>
            <a:off x="4811700" y="16695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2" name="Google Shape;372;p36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373" name="Google Shape;373;p36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6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Google Shape;37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7725" y="905425"/>
            <a:ext cx="6899174" cy="38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4489575" y="6755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Trabalhos relacionados</a:t>
            </a:r>
            <a:endParaRPr sz="2500"/>
          </a:p>
        </p:txBody>
      </p:sp>
      <p:sp>
        <p:nvSpPr>
          <p:cNvPr id="384" name="Google Shape;384;p37"/>
          <p:cNvSpPr txBox="1"/>
          <p:nvPr>
            <p:ph idx="1" type="subTitle"/>
          </p:nvPr>
        </p:nvSpPr>
        <p:spPr>
          <a:xfrm>
            <a:off x="4489575" y="1974375"/>
            <a:ext cx="3941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cada um tem e diferenças (tabela)</a:t>
            </a:r>
            <a:endParaRPr/>
          </a:p>
        </p:txBody>
      </p:sp>
      <p:cxnSp>
        <p:nvCxnSpPr>
          <p:cNvPr id="385" name="Google Shape;385;p37"/>
          <p:cNvCxnSpPr/>
          <p:nvPr/>
        </p:nvCxnSpPr>
        <p:spPr>
          <a:xfrm>
            <a:off x="4811700" y="1669575"/>
            <a:ext cx="350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37"/>
          <p:cNvGrpSpPr/>
          <p:nvPr/>
        </p:nvGrpSpPr>
        <p:grpSpPr>
          <a:xfrm>
            <a:off x="486224" y="-1912529"/>
            <a:ext cx="5238893" cy="6516629"/>
            <a:chOff x="486224" y="-1912529"/>
            <a:chExt cx="5238893" cy="6516629"/>
          </a:xfrm>
        </p:grpSpPr>
        <p:pic>
          <p:nvPicPr>
            <p:cNvPr id="387" name="Google Shape;387;p37"/>
            <p:cNvPicPr preferRelativeResize="0"/>
            <p:nvPr/>
          </p:nvPicPr>
          <p:blipFill rotWithShape="1">
            <a:blip r:embed="rId3">
              <a:alphaModFix/>
            </a:blip>
            <a:srcRect b="5649" l="55962" r="-5073" t="-5650"/>
            <a:stretch/>
          </p:blipFill>
          <p:spPr>
            <a:xfrm rot="1868898">
              <a:off x="2063102" y="-1304933"/>
              <a:ext cx="3147901" cy="2865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81298">
              <a:off x="946666" y="453729"/>
              <a:ext cx="1403439" cy="2000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55510">
              <a:off x="1584678" y="2873909"/>
              <a:ext cx="1436546" cy="1310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3072" y="4151575"/>
              <a:ext cx="496174" cy="45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7"/>
            <p:cNvPicPr preferRelativeResize="0"/>
            <p:nvPr/>
          </p:nvPicPr>
          <p:blipFill rotWithShape="1">
            <a:blip r:embed="rId7">
              <a:alphaModFix/>
            </a:blip>
            <a:srcRect b="0" l="18505" r="23864" t="0"/>
            <a:stretch/>
          </p:blipFill>
          <p:spPr>
            <a:xfrm rot="933702">
              <a:off x="3110812" y="1990929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2450" y="1563152"/>
            <a:ext cx="7271450" cy="27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713100" y="9041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398" name="Google Shape;398;p38"/>
          <p:cNvSpPr txBox="1"/>
          <p:nvPr>
            <p:ph idx="1" type="subTitle"/>
          </p:nvPr>
        </p:nvSpPr>
        <p:spPr>
          <a:xfrm>
            <a:off x="713100" y="2383175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Abordagem: Pesquisa bibliográfica, questionários, testes de usabilidade.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Ferramentas Utilizadas: Google Forms, Optimal Workshop, Django Framework.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399" name="Google Shape;399;p38"/>
          <p:cNvCxnSpPr/>
          <p:nvPr/>
        </p:nvCxnSpPr>
        <p:spPr>
          <a:xfrm rot="10800000">
            <a:off x="839550" y="17457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0" name="Google Shape;400;p38"/>
          <p:cNvGrpSpPr/>
          <p:nvPr/>
        </p:nvGrpSpPr>
        <p:grpSpPr>
          <a:xfrm>
            <a:off x="3564096" y="-1896375"/>
            <a:ext cx="4803076" cy="6595133"/>
            <a:chOff x="3564096" y="-1896375"/>
            <a:chExt cx="4803076" cy="6595133"/>
          </a:xfrm>
        </p:grpSpPr>
        <p:pic>
          <p:nvPicPr>
            <p:cNvPr id="401" name="Google Shape;401;p38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8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02">
              <a:off x="3633437" y="525004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713100" y="65925"/>
            <a:ext cx="3941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410" name="Google Shape;410;p39"/>
          <p:cNvSpPr txBox="1"/>
          <p:nvPr>
            <p:ph idx="1" type="subTitle"/>
          </p:nvPr>
        </p:nvSpPr>
        <p:spPr>
          <a:xfrm>
            <a:off x="713100" y="2383175"/>
            <a:ext cx="5063400" cy="12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839550" y="907575"/>
            <a:ext cx="35025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2" name="Google Shape;412;p39"/>
          <p:cNvGrpSpPr/>
          <p:nvPr/>
        </p:nvGrpSpPr>
        <p:grpSpPr>
          <a:xfrm>
            <a:off x="3564096" y="-1896375"/>
            <a:ext cx="4803076" cy="6595133"/>
            <a:chOff x="3564096" y="-1896375"/>
            <a:chExt cx="4803076" cy="6595133"/>
          </a:xfrm>
        </p:grpSpPr>
        <p:pic>
          <p:nvPicPr>
            <p:cNvPr id="413" name="Google Shape;413;p39"/>
            <p:cNvPicPr preferRelativeResize="0"/>
            <p:nvPr/>
          </p:nvPicPr>
          <p:blipFill rotWithShape="1">
            <a:blip r:embed="rId3">
              <a:alphaModFix/>
            </a:blip>
            <a:srcRect b="24978" l="0" r="0" t="29265"/>
            <a:stretch/>
          </p:blipFill>
          <p:spPr>
            <a:xfrm rot="5400000">
              <a:off x="4190037" y="-794563"/>
              <a:ext cx="4025150" cy="182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97724">
              <a:off x="6543515" y="461655"/>
              <a:ext cx="1403438" cy="2000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254987">
              <a:off x="6526965" y="3141586"/>
              <a:ext cx="1436547" cy="1310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39"/>
            <p:cNvPicPr preferRelativeResize="0"/>
            <p:nvPr/>
          </p:nvPicPr>
          <p:blipFill rotWithShape="1">
            <a:blip r:embed="rId6">
              <a:alphaModFix/>
            </a:blip>
            <a:srcRect b="0" l="18505" r="23864" t="0"/>
            <a:stretch/>
          </p:blipFill>
          <p:spPr>
            <a:xfrm rot="933702">
              <a:off x="3633437" y="525004"/>
              <a:ext cx="357494" cy="565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Google Shape;41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3575" y="1004387"/>
            <a:ext cx="4456851" cy="40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ban Clothing Brand Pitch Deck by Slidesgo">
  <a:themeElements>
    <a:clrScheme name="Simple Light">
      <a:dk1>
        <a:srgbClr val="B8A5E3"/>
      </a:dk1>
      <a:lt1>
        <a:srgbClr val="FFFFFF"/>
      </a:lt1>
      <a:dk2>
        <a:srgbClr val="7496F9"/>
      </a:dk2>
      <a:lt2>
        <a:srgbClr val="F5BD53"/>
      </a:lt2>
      <a:accent1>
        <a:srgbClr val="EFDFF4"/>
      </a:accent1>
      <a:accent2>
        <a:srgbClr val="19191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